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4" r:id="rId8"/>
    <p:sldId id="265" r:id="rId9"/>
    <p:sldId id="262" r:id="rId10"/>
    <p:sldId id="263" r:id="rId11"/>
    <p:sldId id="267" r:id="rId12"/>
    <p:sldId id="268" r:id="rId13"/>
    <p:sldId id="266" r:id="rId14"/>
    <p:sldId id="269" r:id="rId15"/>
    <p:sldId id="270" r:id="rId16"/>
    <p:sldId id="275" r:id="rId17"/>
    <p:sldId id="271" r:id="rId18"/>
    <p:sldId id="272" r:id="rId19"/>
    <p:sldId id="273" r:id="rId20"/>
    <p:sldId id="274" r:id="rId21"/>
    <p:sldId id="276" r:id="rId22"/>
    <p:sldId id="277" r:id="rId23"/>
    <p:sldId id="278" r:id="rId24"/>
    <p:sldId id="285" r:id="rId25"/>
    <p:sldId id="279" r:id="rId26"/>
    <p:sldId id="286" r:id="rId27"/>
    <p:sldId id="280" r:id="rId28"/>
    <p:sldId id="281" r:id="rId29"/>
    <p:sldId id="282" r:id="rId30"/>
    <p:sldId id="283" r:id="rId31"/>
    <p:sldId id="284" r:id="rId32"/>
    <p:sldId id="287" r:id="rId33"/>
    <p:sldId id="288" r:id="rId34"/>
    <p:sldId id="289" r:id="rId35"/>
    <p:sldId id="291" r:id="rId36"/>
    <p:sldId id="292" r:id="rId37"/>
    <p:sldId id="293" r:id="rId38"/>
    <p:sldId id="29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08307E-42A6-4EA5-A17E-2393962342F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8307E-42A6-4EA5-A17E-2393962342F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8307E-42A6-4EA5-A17E-2393962342F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8307E-42A6-4EA5-A17E-2393962342F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8307E-42A6-4EA5-A17E-2393962342FC}"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08307E-42A6-4EA5-A17E-2393962342FC}"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08307E-42A6-4EA5-A17E-2393962342FC}" type="datetimeFigureOut">
              <a:rPr lang="en-US" smtClean="0"/>
              <a:pPr/>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08307E-42A6-4EA5-A17E-2393962342FC}" type="datetimeFigureOut">
              <a:rPr lang="en-US" smtClean="0"/>
              <a:pPr/>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8307E-42A6-4EA5-A17E-2393962342FC}" type="datetimeFigureOut">
              <a:rPr lang="en-US" smtClean="0"/>
              <a:pPr/>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8307E-42A6-4EA5-A17E-2393962342FC}"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8307E-42A6-4EA5-A17E-2393962342FC}"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6A414-DA01-45B7-956E-D05B385C20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8307E-42A6-4EA5-A17E-2393962342FC}" type="datetimeFigureOut">
              <a:rPr lang="en-US" smtClean="0"/>
              <a:pPr/>
              <a:t>3/26/2021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6A414-DA01-45B7-956E-D05B385C20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Fundamentals of </a:t>
            </a:r>
            <a:r>
              <a:rPr lang="en-IN" dirty="0"/>
              <a:t>I</a:t>
            </a:r>
            <a:r>
              <a:rPr lang="en-IN" dirty="0" smtClean="0"/>
              <a:t>nformation </a:t>
            </a:r>
            <a:r>
              <a:rPr lang="en-IN" dirty="0"/>
              <a:t>T</a:t>
            </a:r>
            <a:r>
              <a:rPr lang="en-IN" dirty="0" smtClean="0"/>
              <a:t>echnology</a:t>
            </a:r>
            <a:endParaRPr lang="en-US" dirty="0"/>
          </a:p>
        </p:txBody>
      </p:sp>
      <p:sp>
        <p:nvSpPr>
          <p:cNvPr id="3" name="Subtitle 2"/>
          <p:cNvSpPr>
            <a:spLocks noGrp="1"/>
          </p:cNvSpPr>
          <p:nvPr>
            <p:ph type="subTitle" idx="1"/>
          </p:nvPr>
        </p:nvSpPr>
        <p:spPr/>
        <p:txBody>
          <a:bodyPr/>
          <a:lstStyle/>
          <a:p>
            <a:r>
              <a:rPr lang="en-IN" dirty="0" smtClean="0"/>
              <a:t>Chapter 1</a:t>
            </a:r>
          </a:p>
          <a:p>
            <a:r>
              <a:rPr lang="en-IN" dirty="0" smtClean="0"/>
              <a:t>Computer Basics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Versatility</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Computer is versatile in nature. </a:t>
            </a:r>
          </a:p>
          <a:p>
            <a:r>
              <a:rPr lang="en-US" dirty="0" smtClean="0"/>
              <a:t>It can perform different types of tasks with the same ease. </a:t>
            </a:r>
          </a:p>
          <a:p>
            <a:r>
              <a:rPr lang="en-US" dirty="0" smtClean="0"/>
              <a:t>At one moment you can use the computer to prepare a letter document and in the next moment you may play music or print a document.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Reliability</a:t>
            </a:r>
            <a:endParaRPr lang="en-US" dirty="0"/>
          </a:p>
        </p:txBody>
      </p:sp>
      <p:sp>
        <p:nvSpPr>
          <p:cNvPr id="3" name="Content Placeholder 2"/>
          <p:cNvSpPr>
            <a:spLocks noGrp="1"/>
          </p:cNvSpPr>
          <p:nvPr>
            <p:ph idx="1"/>
          </p:nvPr>
        </p:nvSpPr>
        <p:spPr/>
        <p:txBody>
          <a:bodyPr/>
          <a:lstStyle/>
          <a:p>
            <a:r>
              <a:rPr lang="en-US" dirty="0"/>
              <a:t> </a:t>
            </a:r>
            <a:r>
              <a:rPr lang="en-US" dirty="0" smtClean="0"/>
              <a:t>Computers </a:t>
            </a:r>
            <a:r>
              <a:rPr lang="en-US" dirty="0"/>
              <a:t>can carry out same type of work repeatedly without throwing up errors due to tiredness or boredom, which are very common among humans.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Using Computer</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Computers </a:t>
            </a:r>
            <a:r>
              <a:rPr lang="en-US" dirty="0"/>
              <a:t>can do the same task repetitively with same accuracy.</a:t>
            </a:r>
          </a:p>
          <a:p>
            <a:r>
              <a:rPr lang="en-US" dirty="0"/>
              <a:t>Computers do not get tired or bored.</a:t>
            </a:r>
          </a:p>
          <a:p>
            <a:r>
              <a:rPr lang="en-US" dirty="0"/>
              <a:t>Computers can take up routine tasks while releasing human resource for more intelligent functions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Limitations  of computer</a:t>
            </a:r>
            <a:endParaRPr lang="en-US" dirty="0"/>
          </a:p>
        </p:txBody>
      </p:sp>
      <p:sp>
        <p:nvSpPr>
          <p:cNvPr id="3" name="Content Placeholder 2"/>
          <p:cNvSpPr>
            <a:spLocks noGrp="1"/>
          </p:cNvSpPr>
          <p:nvPr>
            <p:ph idx="1"/>
          </p:nvPr>
        </p:nvSpPr>
        <p:spPr/>
        <p:txBody>
          <a:bodyPr/>
          <a:lstStyle/>
          <a:p>
            <a:r>
              <a:rPr lang="en-US" dirty="0" smtClean="0"/>
              <a:t> Computer can only perform tasks that it has been programmed to do. </a:t>
            </a:r>
          </a:p>
          <a:p>
            <a:r>
              <a:rPr lang="en-US" dirty="0" smtClean="0"/>
              <a:t>10 Computer cannot do any work without instructions from the user. </a:t>
            </a:r>
          </a:p>
          <a:p>
            <a:r>
              <a:rPr lang="en-US" dirty="0" smtClean="0"/>
              <a:t>It executes instructions as specified by the user and does not take its own decisions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t>
            </a:r>
            <a:r>
              <a:rPr lang="en-US" b="1" dirty="0" smtClean="0"/>
              <a:t>ypes of computers</a:t>
            </a:r>
            <a:endParaRPr lang="en-US" dirty="0"/>
          </a:p>
        </p:txBody>
      </p:sp>
      <p:sp>
        <p:nvSpPr>
          <p:cNvPr id="3" name="Content Placeholder 2"/>
          <p:cNvSpPr>
            <a:spLocks noGrp="1"/>
          </p:cNvSpPr>
          <p:nvPr>
            <p:ph idx="1"/>
          </p:nvPr>
        </p:nvSpPr>
        <p:spPr/>
        <p:txBody>
          <a:bodyPr/>
          <a:lstStyle/>
          <a:p>
            <a:r>
              <a:rPr lang="en-US" b="1" dirty="0"/>
              <a:t>The four basic types of computers are as under:</a:t>
            </a:r>
            <a:endParaRPr lang="en-US" dirty="0"/>
          </a:p>
          <a:p>
            <a:r>
              <a:rPr lang="en-US" dirty="0"/>
              <a:t>Supercomputer.</a:t>
            </a:r>
          </a:p>
          <a:p>
            <a:r>
              <a:rPr lang="en-US" dirty="0"/>
              <a:t>Mainframe Computer.</a:t>
            </a:r>
          </a:p>
          <a:p>
            <a:r>
              <a:rPr lang="en-US" dirty="0"/>
              <a:t>Minicomputer.</a:t>
            </a:r>
          </a:p>
          <a:p>
            <a:r>
              <a:rPr lang="en-US" dirty="0"/>
              <a:t>Microcomputer.</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Super computers :</a:t>
            </a:r>
            <a:br>
              <a:rPr lang="en-US" b="1" dirty="0" smtClean="0"/>
            </a:br>
            <a:endParaRPr lang="en-US" dirty="0"/>
          </a:p>
        </p:txBody>
      </p:sp>
      <p:sp>
        <p:nvSpPr>
          <p:cNvPr id="3" name="Content Placeholder 2"/>
          <p:cNvSpPr>
            <a:spLocks noGrp="1"/>
          </p:cNvSpPr>
          <p:nvPr>
            <p:ph idx="1"/>
          </p:nvPr>
        </p:nvSpPr>
        <p:spPr/>
        <p:txBody>
          <a:bodyPr/>
          <a:lstStyle/>
          <a:p>
            <a:r>
              <a:rPr lang="en-US" dirty="0"/>
              <a:t> The super computers are the most high performing system. </a:t>
            </a:r>
            <a:endParaRPr lang="en-US" dirty="0" smtClean="0"/>
          </a:p>
          <a:p>
            <a:r>
              <a:rPr lang="en-US" dirty="0" smtClean="0"/>
              <a:t>A </a:t>
            </a:r>
            <a:r>
              <a:rPr lang="en-US" dirty="0"/>
              <a:t>supercomputer is a computer with a high level of performance compared to a general-purpose computer. </a:t>
            </a:r>
            <a:endParaRPr lang="en-US" dirty="0" smtClean="0"/>
          </a:p>
          <a:p>
            <a:r>
              <a:rPr lang="en-US" dirty="0" smtClean="0"/>
              <a:t>The </a:t>
            </a:r>
            <a:r>
              <a:rPr lang="en-US" dirty="0"/>
              <a:t>actual Performance of a supercomputer is measured in FLOPS instead of MIPS.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Supercomputers actually play an important role in the field of computation, and are used for intensive computation tasks in various fields, including quantum mechanics, weather forecasting, climate research, oil and gas exploration, molecular modeling, and physical simulations. </a:t>
            </a:r>
            <a:r>
              <a:rPr lang="en-US" dirty="0" smtClean="0"/>
              <a:t/>
            </a:r>
            <a:br>
              <a:rPr lang="en-US" dirty="0" smtClean="0"/>
            </a:br>
            <a:r>
              <a:rPr lang="en-US" dirty="0" err="1" smtClean="0"/>
              <a:t>Eg</a:t>
            </a:r>
            <a:r>
              <a:rPr lang="en-US" dirty="0"/>
              <a:t>: PARAM, jaguar, roadrunner.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Mainframe computers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 These are commonly called as big iron, they are usually used by big </a:t>
            </a:r>
            <a:r>
              <a:rPr lang="en-US" dirty="0" err="1"/>
              <a:t>organisations</a:t>
            </a:r>
            <a:r>
              <a:rPr lang="en-US" dirty="0"/>
              <a:t> for bulk data processing </a:t>
            </a:r>
            <a:r>
              <a:rPr lang="en-US" dirty="0" smtClean="0"/>
              <a:t>.</a:t>
            </a:r>
          </a:p>
          <a:p>
            <a:r>
              <a:rPr lang="en-US" dirty="0" smtClean="0"/>
              <a:t> most  </a:t>
            </a:r>
            <a:r>
              <a:rPr lang="en-US" dirty="0"/>
              <a:t>of these mainframe architectures were established in 1960s, the research and development worked continuously over the years and the mainframes of today are far more better than the earlier ones, in size, capacity and efficiency.</a:t>
            </a:r>
            <a:r>
              <a:rPr lang="en-US" dirty="0" smtClean="0"/>
              <a:t/>
            </a:r>
            <a:br>
              <a:rPr lang="en-US" dirty="0" smtClean="0"/>
            </a:br>
            <a:r>
              <a:rPr lang="en-US" dirty="0" err="1"/>
              <a:t>Eg</a:t>
            </a:r>
            <a:r>
              <a:rPr lang="en-US" dirty="0"/>
              <a:t>: IBM z Series, System z9 and System z10 servers.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Mini computers </a:t>
            </a:r>
            <a:endParaRPr lang="en-US" dirty="0"/>
          </a:p>
        </p:txBody>
      </p:sp>
      <p:sp>
        <p:nvSpPr>
          <p:cNvPr id="3" name="Content Placeholder 2"/>
          <p:cNvSpPr>
            <a:spLocks noGrp="1"/>
          </p:cNvSpPr>
          <p:nvPr>
            <p:ph idx="1"/>
          </p:nvPr>
        </p:nvSpPr>
        <p:spPr/>
        <p:txBody>
          <a:bodyPr>
            <a:normAutofit fontScale="92500"/>
          </a:bodyPr>
          <a:lstStyle/>
          <a:p>
            <a:r>
              <a:rPr lang="en-US" b="1" dirty="0"/>
              <a:t> </a:t>
            </a:r>
            <a:r>
              <a:rPr lang="en-US" dirty="0"/>
              <a:t>These computers came into the market in mid 1960s and were sold at a much cheaper price than the main frames</a:t>
            </a:r>
            <a:r>
              <a:rPr lang="en-US" dirty="0" smtClean="0"/>
              <a:t>,</a:t>
            </a:r>
          </a:p>
          <a:p>
            <a:r>
              <a:rPr lang="en-US" dirty="0" smtClean="0"/>
              <a:t> They </a:t>
            </a:r>
            <a:r>
              <a:rPr lang="en-US" dirty="0"/>
              <a:t>were actually designed for control, instrumentation, human interaction, and communication switching as distinct from calculation and record keeping, later they became very popular for personal uses with evolution</a:t>
            </a:r>
            <a:r>
              <a:rPr lang="en-US" dirty="0" smtClean="0"/>
              <a:t>.</a:t>
            </a:r>
          </a:p>
          <a:p>
            <a:r>
              <a:rPr lang="nn-NO" dirty="0"/>
              <a:t>Eg: Personal Laptop, PC etc.</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Micro computers :</a:t>
            </a:r>
            <a:endParaRPr lang="en-US" dirty="0"/>
          </a:p>
        </p:txBody>
      </p:sp>
      <p:sp>
        <p:nvSpPr>
          <p:cNvPr id="3" name="Content Placeholder 2"/>
          <p:cNvSpPr>
            <a:spLocks noGrp="1"/>
          </p:cNvSpPr>
          <p:nvPr>
            <p:ph idx="1"/>
          </p:nvPr>
        </p:nvSpPr>
        <p:spPr/>
        <p:txBody>
          <a:bodyPr>
            <a:normAutofit fontScale="85000" lnSpcReduction="10000"/>
          </a:bodyPr>
          <a:lstStyle/>
          <a:p>
            <a:r>
              <a:rPr lang="en-US" dirty="0"/>
              <a:t> A microcomputer is a small, relatively inexpensive computer with a microprocessor as its CPU. </a:t>
            </a:r>
            <a:endParaRPr lang="en-US" dirty="0" smtClean="0"/>
          </a:p>
          <a:p>
            <a:r>
              <a:rPr lang="en-US" dirty="0" smtClean="0"/>
              <a:t>It </a:t>
            </a:r>
            <a:r>
              <a:rPr lang="en-US" dirty="0"/>
              <a:t>includes a microprocessor, memory, and minimal I/O circuitry mounted on a single printed circuit board</a:t>
            </a:r>
            <a:r>
              <a:rPr lang="en-US" dirty="0" smtClean="0"/>
              <a:t>.</a:t>
            </a:r>
          </a:p>
          <a:p>
            <a:r>
              <a:rPr lang="en-US" dirty="0" smtClean="0"/>
              <a:t>The </a:t>
            </a:r>
            <a:r>
              <a:rPr lang="en-US" dirty="0"/>
              <a:t>previous to these computers, mainframes and minicomputers, were comparatively much larger, hard to maintain and more expensive</a:t>
            </a:r>
            <a:r>
              <a:rPr lang="en-US" dirty="0" smtClean="0"/>
              <a:t>.</a:t>
            </a:r>
          </a:p>
          <a:p>
            <a:r>
              <a:rPr lang="en-US" dirty="0" smtClean="0"/>
              <a:t> </a:t>
            </a:r>
            <a:r>
              <a:rPr lang="en-US" dirty="0"/>
              <a:t>They actually formed the foundation for present day microcomputers and smart gadgets that we use in day to day life.</a:t>
            </a:r>
            <a:r>
              <a:rPr lang="en-US" dirty="0" smtClean="0"/>
              <a:t/>
            </a:r>
            <a:br>
              <a:rPr lang="en-US" dirty="0" smtClean="0"/>
            </a:br>
            <a:r>
              <a:rPr lang="en-US" dirty="0" err="1"/>
              <a:t>Eg</a:t>
            </a:r>
            <a:r>
              <a:rPr lang="en-US" dirty="0"/>
              <a:t>: Tablets, </a:t>
            </a:r>
            <a:r>
              <a:rPr lang="en-US" dirty="0" err="1"/>
              <a:t>Smartwatches</a:t>
            </a:r>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a:t>
            </a:r>
            <a:endParaRPr lang="en-US" dirty="0"/>
          </a:p>
        </p:txBody>
      </p:sp>
      <p:sp>
        <p:nvSpPr>
          <p:cNvPr id="3" name="Content Placeholder 2"/>
          <p:cNvSpPr>
            <a:spLocks noGrp="1"/>
          </p:cNvSpPr>
          <p:nvPr>
            <p:ph idx="1"/>
          </p:nvPr>
        </p:nvSpPr>
        <p:spPr/>
        <p:txBody>
          <a:bodyPr/>
          <a:lstStyle/>
          <a:p>
            <a:r>
              <a:rPr lang="en-US" dirty="0" smtClean="0"/>
              <a:t>A computer is an electronic device, operating under the control of instructions stored in its own memory that can accept data (input), process the data according to specified rules, produce information (output), and store the information for future use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Generations of Computer</a:t>
            </a:r>
            <a:endParaRPr lang="en-US" dirty="0"/>
          </a:p>
        </p:txBody>
      </p:sp>
      <p:sp>
        <p:nvSpPr>
          <p:cNvPr id="3" name="Content Placeholder 2"/>
          <p:cNvSpPr>
            <a:spLocks noGrp="1"/>
          </p:cNvSpPr>
          <p:nvPr>
            <p:ph idx="1"/>
          </p:nvPr>
        </p:nvSpPr>
        <p:spPr/>
        <p:txBody>
          <a:bodyPr>
            <a:normAutofit/>
          </a:bodyPr>
          <a:lstStyle/>
          <a:p>
            <a:pPr fontAlgn="base"/>
            <a:r>
              <a:rPr lang="en-US" b="1" i="1" dirty="0"/>
              <a:t>First Generation: Vacuum Tubes (</a:t>
            </a:r>
            <a:r>
              <a:rPr lang="en-US" b="1" i="1" dirty="0" smtClean="0"/>
              <a:t>19)</a:t>
            </a:r>
          </a:p>
          <a:p>
            <a:pPr fontAlgn="base"/>
            <a:r>
              <a:rPr lang="en-US" b="1" i="1" dirty="0" smtClean="0"/>
              <a:t> Second Generation: Transistors (1959-1965)</a:t>
            </a:r>
          </a:p>
          <a:p>
            <a:pPr fontAlgn="base"/>
            <a:r>
              <a:rPr lang="en-US" b="1" i="1" dirty="0" smtClean="0"/>
              <a:t>Third Generation: Integrated Circuits (1965-1971)</a:t>
            </a:r>
          </a:p>
          <a:p>
            <a:pPr fontAlgn="base"/>
            <a:r>
              <a:rPr lang="en-US" b="1" i="1" dirty="0" smtClean="0"/>
              <a:t>Fourth Generation:  Microprocessors (1971-1980)</a:t>
            </a:r>
          </a:p>
          <a:p>
            <a:pPr fontAlgn="base"/>
            <a:r>
              <a:rPr lang="en-US" b="1" i="1" dirty="0" smtClean="0"/>
              <a:t>Fifth Generation: </a:t>
            </a:r>
            <a:r>
              <a:rPr lang="en-US" b="1" i="1" dirty="0" smtClean="0">
                <a:sym typeface="Wingdings" pitchFamily="2" charset="2"/>
              </a:rPr>
              <a:t>(1980- onward)</a:t>
            </a:r>
            <a:endParaRPr lang="en-US" b="1" i="1" dirty="0" smtClean="0"/>
          </a:p>
          <a:p>
            <a:pPr fontAlgn="base"/>
            <a:endParaRPr lang="en-US" b="1" i="1" dirty="0" smtClean="0"/>
          </a:p>
          <a:p>
            <a:pPr fontAlgn="base"/>
            <a:endParaRPr lang="en-US" b="1" i="1" dirty="0" smtClean="0"/>
          </a:p>
          <a:p>
            <a:pPr fontAlgn="base"/>
            <a:endParaRPr lang="en-US" b="1" i="1" dirty="0" smtClean="0"/>
          </a:p>
          <a:p>
            <a:pPr fontAlgn="base"/>
            <a:endParaRPr lang="en-US" b="1" i="1"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i="1" dirty="0" smtClean="0"/>
              <a:t/>
            </a:r>
            <a:br>
              <a:rPr lang="en-US" sz="4000" b="1" i="1" dirty="0" smtClean="0"/>
            </a:br>
            <a:r>
              <a:rPr lang="en-US" sz="4000" b="1" i="1" dirty="0" smtClean="0"/>
              <a:t>First Generation: Vacuum Tubes </a:t>
            </a:r>
            <a:br>
              <a:rPr lang="en-US" sz="4000" b="1" i="1" dirty="0" smtClean="0"/>
            </a:br>
            <a:r>
              <a:rPr lang="en-US" sz="4000" b="1" i="1" dirty="0" smtClean="0"/>
              <a:t>(1940-1956)</a:t>
            </a:r>
            <a:r>
              <a:rPr lang="en-US" b="1" i="1" dirty="0" smtClean="0"/>
              <a:t/>
            </a:r>
            <a:br>
              <a:rPr lang="en-US" b="1" i="1" dirty="0" smtClean="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b="1" i="1" dirty="0"/>
              <a:t>Introduction:</a:t>
            </a:r>
            <a:endParaRPr lang="en-US" dirty="0"/>
          </a:p>
          <a:p>
            <a:pPr lvl="1" fontAlgn="base"/>
            <a:r>
              <a:rPr lang="en-US" dirty="0"/>
              <a:t>1946-1959 is the period of first generation computer.</a:t>
            </a:r>
          </a:p>
          <a:p>
            <a:pPr lvl="1" fontAlgn="base"/>
            <a:r>
              <a:rPr lang="en-US" dirty="0" err="1"/>
              <a:t>J.P.Eckert</a:t>
            </a:r>
            <a:r>
              <a:rPr lang="en-US" dirty="0"/>
              <a:t> and </a:t>
            </a:r>
            <a:r>
              <a:rPr lang="en-US" dirty="0" err="1"/>
              <a:t>J.W.Mauchy</a:t>
            </a:r>
            <a:r>
              <a:rPr lang="en-US" dirty="0"/>
              <a:t> invented the first successful electronic computer called ENIAC, ENIAC stands for “Electronic Numeric Integrated And Calculator”.</a:t>
            </a:r>
          </a:p>
          <a:p>
            <a:pPr fontAlgn="base"/>
            <a:r>
              <a:rPr lang="en-US" b="1" i="1" dirty="0"/>
              <a:t>Few Examples are:</a:t>
            </a:r>
            <a:endParaRPr lang="en-US" dirty="0"/>
          </a:p>
          <a:p>
            <a:pPr lvl="1" fontAlgn="base"/>
            <a:r>
              <a:rPr lang="en-US" dirty="0"/>
              <a:t>ENIAC</a:t>
            </a:r>
          </a:p>
          <a:p>
            <a:pPr lvl="1" fontAlgn="base"/>
            <a:r>
              <a:rPr lang="en-US" dirty="0"/>
              <a:t>EDVAC</a:t>
            </a:r>
          </a:p>
          <a:p>
            <a:pPr lvl="1" fontAlgn="base"/>
            <a:r>
              <a:rPr lang="en-US" dirty="0"/>
              <a:t>UNIVAC</a:t>
            </a:r>
          </a:p>
          <a:p>
            <a:pPr lvl="1" fontAlgn="base"/>
            <a:r>
              <a:rPr lang="en-US" dirty="0"/>
              <a:t>IBM-701</a:t>
            </a:r>
          </a:p>
          <a:p>
            <a:pPr lvl="1" fontAlgn="base"/>
            <a:r>
              <a:rPr lang="en-US" dirty="0"/>
              <a:t>IBM-650</a:t>
            </a:r>
          </a:p>
          <a:p>
            <a:pPr fontAlgn="base">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a:xfrm>
            <a:off x="457200" y="357166"/>
            <a:ext cx="8229600" cy="5768997"/>
          </a:xfrm>
        </p:spPr>
        <p:txBody>
          <a:bodyPr>
            <a:normAutofit fontScale="70000" lnSpcReduction="20000"/>
          </a:bodyPr>
          <a:lstStyle/>
          <a:p>
            <a:pPr fontAlgn="base"/>
            <a:r>
              <a:rPr lang="en-US" b="1" i="1" dirty="0"/>
              <a:t>Advantages:</a:t>
            </a:r>
            <a:endParaRPr lang="en-US" dirty="0"/>
          </a:p>
          <a:p>
            <a:pPr lvl="1" fontAlgn="base"/>
            <a:r>
              <a:rPr lang="en-US" dirty="0"/>
              <a:t>It made use of vacuum tubes which are the only electronic component available during those days.</a:t>
            </a:r>
          </a:p>
          <a:p>
            <a:pPr lvl="1" fontAlgn="base"/>
            <a:r>
              <a:rPr lang="en-US" dirty="0"/>
              <a:t>These computers could calculate in milliseconds.</a:t>
            </a:r>
          </a:p>
          <a:p>
            <a:pPr fontAlgn="base"/>
            <a:r>
              <a:rPr lang="en-US" b="1" i="1" dirty="0"/>
              <a:t>Disadvantages:</a:t>
            </a:r>
            <a:endParaRPr lang="en-US" dirty="0"/>
          </a:p>
          <a:p>
            <a:pPr lvl="1" fontAlgn="base"/>
            <a:r>
              <a:rPr lang="en-US" dirty="0"/>
              <a:t>These were very big in size, weight was about 30 tones.</a:t>
            </a:r>
          </a:p>
          <a:p>
            <a:pPr lvl="1" fontAlgn="base"/>
            <a:r>
              <a:rPr lang="en-US" dirty="0"/>
              <a:t>These computers were based on vacuum tubes.</a:t>
            </a:r>
          </a:p>
          <a:p>
            <a:pPr lvl="1" fontAlgn="base"/>
            <a:r>
              <a:rPr lang="en-US" dirty="0"/>
              <a:t>These computers were very costly.</a:t>
            </a:r>
          </a:p>
          <a:p>
            <a:pPr lvl="1" fontAlgn="base"/>
            <a:r>
              <a:rPr lang="en-US" dirty="0"/>
              <a:t>It could store only a small amount of information due to the presence of magnetic drums.</a:t>
            </a:r>
          </a:p>
          <a:p>
            <a:pPr lvl="1" fontAlgn="base"/>
            <a:r>
              <a:rPr lang="en-US" dirty="0"/>
              <a:t>As the invention of first generation computers involves vacuum tubes, so another disadvantage of these computers was, vacuum tubes require a large cooling system.</a:t>
            </a:r>
          </a:p>
          <a:p>
            <a:pPr lvl="1" fontAlgn="base"/>
            <a:r>
              <a:rPr lang="en-US" dirty="0"/>
              <a:t>Very less work efficiency.</a:t>
            </a:r>
          </a:p>
          <a:p>
            <a:pPr lvl="1" fontAlgn="base"/>
            <a:r>
              <a:rPr lang="en-US" dirty="0"/>
              <a:t>Limited programming capabilities and punch cards were used to take inputs.</a:t>
            </a:r>
          </a:p>
          <a:p>
            <a:pPr lvl="1" fontAlgn="base"/>
            <a:r>
              <a:rPr lang="en-US" dirty="0"/>
              <a:t>Large amount of energy consumption.</a:t>
            </a:r>
          </a:p>
          <a:p>
            <a:pPr lvl="1" fontAlgn="base"/>
            <a:r>
              <a:rPr lang="en-US" dirty="0"/>
              <a:t>Not reliable and constant maintenance is required.</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Second Generation: Transistors </a:t>
            </a:r>
            <a:br>
              <a:rPr lang="en-US" b="1" i="1" dirty="0" smtClean="0"/>
            </a:br>
            <a:r>
              <a:rPr lang="en-US" b="1" i="1" dirty="0" smtClean="0"/>
              <a:t>(1959-1965)</a:t>
            </a:r>
            <a:endParaRPr lang="en-US" dirty="0"/>
          </a:p>
        </p:txBody>
      </p:sp>
      <p:sp>
        <p:nvSpPr>
          <p:cNvPr id="3" name="Content Placeholder 2"/>
          <p:cNvSpPr>
            <a:spLocks noGrp="1"/>
          </p:cNvSpPr>
          <p:nvPr>
            <p:ph idx="1"/>
          </p:nvPr>
        </p:nvSpPr>
        <p:spPr/>
        <p:txBody>
          <a:bodyPr>
            <a:normAutofit fontScale="85000" lnSpcReduction="10000"/>
          </a:bodyPr>
          <a:lstStyle/>
          <a:p>
            <a:pPr fontAlgn="base">
              <a:buNone/>
            </a:pPr>
            <a:endParaRPr lang="en-US" b="1" i="1" dirty="0"/>
          </a:p>
          <a:p>
            <a:pPr fontAlgn="base"/>
            <a:r>
              <a:rPr lang="en-US" b="1" i="1" dirty="0"/>
              <a:t>Introduction:</a:t>
            </a:r>
            <a:endParaRPr lang="en-US" dirty="0"/>
          </a:p>
          <a:p>
            <a:pPr lvl="1" fontAlgn="base"/>
            <a:r>
              <a:rPr lang="en-US" dirty="0"/>
              <a:t>1959-1965 is the period of second-generation computer.</a:t>
            </a:r>
          </a:p>
          <a:p>
            <a:pPr lvl="1" fontAlgn="base"/>
            <a:r>
              <a:rPr lang="en-US" dirty="0"/>
              <a:t>3.Second generation computers were based on Transistor instead of vacuum tubes.</a:t>
            </a:r>
          </a:p>
          <a:p>
            <a:pPr fontAlgn="base"/>
            <a:r>
              <a:rPr lang="en-US" b="1" i="1" dirty="0"/>
              <a:t>Few Examples are:</a:t>
            </a:r>
            <a:endParaRPr lang="en-US" dirty="0"/>
          </a:p>
          <a:p>
            <a:pPr lvl="1" fontAlgn="base"/>
            <a:r>
              <a:rPr lang="en-US" dirty="0"/>
              <a:t>Honeywell 400</a:t>
            </a:r>
          </a:p>
          <a:p>
            <a:pPr lvl="1" fontAlgn="base"/>
            <a:r>
              <a:rPr lang="en-US" dirty="0"/>
              <a:t>IBM 7094</a:t>
            </a:r>
          </a:p>
          <a:p>
            <a:pPr lvl="1" fontAlgn="base"/>
            <a:r>
              <a:rPr lang="en-US" dirty="0"/>
              <a:t>CDC 1604</a:t>
            </a:r>
          </a:p>
          <a:p>
            <a:pPr lvl="1" fontAlgn="base"/>
            <a:r>
              <a:rPr lang="en-US" dirty="0"/>
              <a:t>CDC 3600</a:t>
            </a:r>
          </a:p>
          <a:p>
            <a:pPr lvl="1" fontAlgn="base"/>
            <a:r>
              <a:rPr lang="en-US" dirty="0"/>
              <a:t>UNIVAC 1108</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fontAlgn="base"/>
            <a:r>
              <a:rPr lang="en-US" b="1" i="1" dirty="0"/>
              <a:t>Advantages:</a:t>
            </a:r>
            <a:endParaRPr lang="en-US" dirty="0"/>
          </a:p>
          <a:p>
            <a:pPr lvl="1" fontAlgn="base"/>
            <a:r>
              <a:rPr lang="en-US" dirty="0"/>
              <a:t>Due to the presence of transistors instead of vacuum tubes, the size of electron component decreased. This resulted in reducing the size of a computer as compared to first generation computers.</a:t>
            </a:r>
          </a:p>
          <a:p>
            <a:pPr lvl="1" fontAlgn="base"/>
            <a:r>
              <a:rPr lang="en-US" dirty="0"/>
              <a:t>Less energy and not produce as much heat as the first </a:t>
            </a:r>
            <a:r>
              <a:rPr lang="en-US" dirty="0" err="1"/>
              <a:t>genration</a:t>
            </a:r>
            <a:r>
              <a:rPr lang="en-US" dirty="0"/>
              <a:t>.</a:t>
            </a:r>
          </a:p>
          <a:p>
            <a:pPr lvl="1" fontAlgn="base"/>
            <a:r>
              <a:rPr lang="en-US" dirty="0"/>
              <a:t>Assembly language and punch cards were used for input.</a:t>
            </a:r>
          </a:p>
          <a:p>
            <a:pPr lvl="1" fontAlgn="base"/>
            <a:r>
              <a:rPr lang="en-US" dirty="0"/>
              <a:t>Low cost than first generation computers.</a:t>
            </a:r>
          </a:p>
          <a:p>
            <a:pPr lvl="1" fontAlgn="base"/>
            <a:r>
              <a:rPr lang="en-US" dirty="0"/>
              <a:t>Better speed, calculate data in microseconds.</a:t>
            </a:r>
          </a:p>
          <a:p>
            <a:pPr lvl="1" fontAlgn="base"/>
            <a:r>
              <a:rPr lang="en-US" dirty="0"/>
              <a:t>Better portability as compared to first generation</a:t>
            </a:r>
          </a:p>
          <a:p>
            <a:pPr fontAlgn="base"/>
            <a:r>
              <a:rPr lang="en-US" b="1" i="1" dirty="0"/>
              <a:t>Disadvantages:</a:t>
            </a:r>
            <a:endParaRPr lang="en-US" dirty="0"/>
          </a:p>
          <a:p>
            <a:pPr lvl="1" fontAlgn="base"/>
            <a:r>
              <a:rPr lang="en-US" dirty="0"/>
              <a:t>A cooling system was required.</a:t>
            </a:r>
          </a:p>
          <a:p>
            <a:pPr lvl="1" fontAlgn="base"/>
            <a:r>
              <a:rPr lang="en-US" dirty="0"/>
              <a:t>Constant maintenance was required.</a:t>
            </a:r>
          </a:p>
          <a:p>
            <a:pPr lvl="1" fontAlgn="base"/>
            <a:r>
              <a:rPr lang="en-US" dirty="0"/>
              <a:t>Only used for specific purposes.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smtClean="0"/>
              <a:t/>
            </a:r>
            <a:br>
              <a:rPr lang="en-US" sz="3600" b="1" i="1" dirty="0" smtClean="0"/>
            </a:br>
            <a:r>
              <a:rPr lang="en-US" sz="3600" b="1" i="1" dirty="0" smtClean="0"/>
              <a:t>Third Generation: Integrated Circuits</a:t>
            </a:r>
            <a:br>
              <a:rPr lang="en-US" sz="3600" b="1" i="1" dirty="0" smtClean="0"/>
            </a:br>
            <a:r>
              <a:rPr lang="en-US" sz="3600" b="1" i="1" dirty="0" smtClean="0"/>
              <a:t> (1965-1971)</a:t>
            </a:r>
            <a:r>
              <a:rPr lang="en-US" b="1" i="1" dirty="0" smtClean="0"/>
              <a:t/>
            </a:r>
            <a:br>
              <a:rPr lang="en-US" b="1" i="1" dirty="0" smtClean="0"/>
            </a:b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i="1" dirty="0"/>
              <a:t>Introduction:</a:t>
            </a:r>
            <a:endParaRPr lang="en-US" dirty="0"/>
          </a:p>
          <a:p>
            <a:pPr lvl="1" fontAlgn="base"/>
            <a:r>
              <a:rPr lang="en-US" dirty="0"/>
              <a:t>1965-1971 is the period of third generation computer.</a:t>
            </a:r>
          </a:p>
          <a:p>
            <a:pPr lvl="1" fontAlgn="base"/>
            <a:r>
              <a:rPr lang="en-US" dirty="0"/>
              <a:t>These computers were based on Integrated circuits.</a:t>
            </a:r>
          </a:p>
          <a:p>
            <a:pPr lvl="1" fontAlgn="base"/>
            <a:r>
              <a:rPr lang="en-US" dirty="0"/>
              <a:t>IC was invented by Robert </a:t>
            </a:r>
            <a:r>
              <a:rPr lang="en-US" dirty="0" err="1"/>
              <a:t>Noyce</a:t>
            </a:r>
            <a:r>
              <a:rPr lang="en-US" dirty="0"/>
              <a:t> and Jack </a:t>
            </a:r>
            <a:r>
              <a:rPr lang="en-US" dirty="0" err="1"/>
              <a:t>Kilby</a:t>
            </a:r>
            <a:r>
              <a:rPr lang="en-US" dirty="0"/>
              <a:t> In 1958-1959.</a:t>
            </a:r>
          </a:p>
          <a:p>
            <a:pPr lvl="1" fontAlgn="base"/>
            <a:r>
              <a:rPr lang="en-US" dirty="0"/>
              <a:t>IC was a single component containing number of transistors.</a:t>
            </a:r>
          </a:p>
          <a:p>
            <a:pPr fontAlgn="base"/>
            <a:r>
              <a:rPr lang="en-US" b="1" i="1" dirty="0"/>
              <a:t>Few Examples are:</a:t>
            </a:r>
            <a:endParaRPr lang="en-US" dirty="0"/>
          </a:p>
          <a:p>
            <a:pPr lvl="1" fontAlgn="base"/>
            <a:r>
              <a:rPr lang="en-US" dirty="0"/>
              <a:t>PDP-8</a:t>
            </a:r>
          </a:p>
          <a:p>
            <a:pPr lvl="1" fontAlgn="base"/>
            <a:r>
              <a:rPr lang="en-US" dirty="0"/>
              <a:t>PDP-11</a:t>
            </a:r>
          </a:p>
          <a:p>
            <a:pPr lvl="1" fontAlgn="base"/>
            <a:r>
              <a:rPr lang="en-US" dirty="0"/>
              <a:t>ICL 2900</a:t>
            </a:r>
          </a:p>
          <a:p>
            <a:pPr lvl="1" fontAlgn="base"/>
            <a:r>
              <a:rPr lang="en-US" dirty="0"/>
              <a:t>IBM 360</a:t>
            </a:r>
          </a:p>
          <a:p>
            <a:pPr lvl="1" fontAlgn="base"/>
            <a:r>
              <a:rPr lang="en-US" dirty="0"/>
              <a:t>IBM 370</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85750"/>
            <a:ext cx="8229600" cy="5840413"/>
          </a:xfrm>
        </p:spPr>
        <p:txBody>
          <a:bodyPr>
            <a:normAutofit fontScale="55000" lnSpcReduction="20000"/>
          </a:bodyPr>
          <a:lstStyle/>
          <a:p>
            <a:pPr fontAlgn="base"/>
            <a:endParaRPr lang="en-US" dirty="0"/>
          </a:p>
          <a:p>
            <a:pPr lvl="1" fontAlgn="base"/>
            <a:r>
              <a:rPr lang="en-US" sz="3200" b="1" i="1" dirty="0"/>
              <a:t>Advantages:</a:t>
            </a:r>
            <a:endParaRPr lang="en-US" sz="3200" dirty="0"/>
          </a:p>
          <a:p>
            <a:pPr lvl="2" fontAlgn="base"/>
            <a:r>
              <a:rPr lang="en-US" sz="3200" dirty="0"/>
              <a:t>These computers were cheaper as compared to second-generation computers.</a:t>
            </a:r>
          </a:p>
          <a:p>
            <a:pPr lvl="2" fontAlgn="base"/>
            <a:r>
              <a:rPr lang="en-US" sz="3200" dirty="0"/>
              <a:t>They were fast and reliable.</a:t>
            </a:r>
          </a:p>
          <a:p>
            <a:pPr lvl="2" fontAlgn="base"/>
            <a:r>
              <a:rPr lang="en-US" sz="3200" dirty="0"/>
              <a:t>Use of IC in the computer provides the small size of the computer.</a:t>
            </a:r>
          </a:p>
          <a:p>
            <a:pPr lvl="2" fontAlgn="base"/>
            <a:r>
              <a:rPr lang="en-US" sz="3200" dirty="0"/>
              <a:t>IC not only reduce the size of the computer but it also improves the performance of the computer as compared to previous computers.</a:t>
            </a:r>
          </a:p>
          <a:p>
            <a:pPr lvl="2" fontAlgn="base"/>
            <a:r>
              <a:rPr lang="en-US" sz="3200" dirty="0"/>
              <a:t>This generation of computers has big storage capacity.</a:t>
            </a:r>
          </a:p>
          <a:p>
            <a:pPr lvl="2" fontAlgn="base"/>
            <a:r>
              <a:rPr lang="en-US" sz="3200" dirty="0"/>
              <a:t>Instead of punch cards, mouse and keyboard are used for input.</a:t>
            </a:r>
          </a:p>
          <a:p>
            <a:pPr lvl="2" fontAlgn="base"/>
            <a:r>
              <a:rPr lang="en-US" sz="3200" dirty="0"/>
              <a:t>They used an operating system for better resource management and used the concept of time-sharing and multiple programming.</a:t>
            </a:r>
          </a:p>
          <a:p>
            <a:pPr lvl="2" fontAlgn="base"/>
            <a:r>
              <a:rPr lang="en-US" sz="3200" dirty="0"/>
              <a:t>These computers reduce the computational time from microseconds to nanoseconds</a:t>
            </a:r>
            <a:r>
              <a:rPr lang="en-US" sz="3200" dirty="0" smtClean="0"/>
              <a:t>.</a:t>
            </a:r>
          </a:p>
          <a:p>
            <a:pPr lvl="2" fontAlgn="base">
              <a:buNone/>
            </a:pPr>
            <a:endParaRPr lang="en-US" sz="3200" dirty="0"/>
          </a:p>
          <a:p>
            <a:pPr lvl="1" fontAlgn="base"/>
            <a:r>
              <a:rPr lang="en-US" sz="3200" b="1" i="1" dirty="0"/>
              <a:t>Disadvantages:</a:t>
            </a:r>
            <a:endParaRPr lang="en-US" sz="3200" dirty="0"/>
          </a:p>
          <a:p>
            <a:pPr lvl="2" fontAlgn="base"/>
            <a:r>
              <a:rPr lang="en-US" sz="3200" dirty="0"/>
              <a:t>IC chips are difficult to maintain.</a:t>
            </a:r>
          </a:p>
          <a:p>
            <a:pPr lvl="2" fontAlgn="base"/>
            <a:r>
              <a:rPr lang="en-US" sz="3200" dirty="0"/>
              <a:t>The highly sophisticated technology required for the manufacturing of IC chips.</a:t>
            </a:r>
          </a:p>
          <a:p>
            <a:pPr lvl="2" fontAlgn="base"/>
            <a:r>
              <a:rPr lang="en-US" sz="3200" dirty="0"/>
              <a:t>Air conditioning is required.</a:t>
            </a:r>
          </a:p>
          <a:p>
            <a:pPr fontAlgn="base">
              <a:buNone/>
            </a:pPr>
            <a:r>
              <a:rPr lang="en-US" dirty="0"/>
              <a:t/>
            </a:r>
            <a:br>
              <a:rPr lang="en-US" dirty="0"/>
            </a:br>
            <a:endParaRPr lang="en-US" dirty="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i="1" dirty="0" smtClean="0"/>
              <a:t>Fourth Generation:  Microprocessors (1971-1980)</a:t>
            </a:r>
            <a:r>
              <a:rPr lang="en-US" b="1" i="1" dirty="0" smtClean="0"/>
              <a:t/>
            </a:r>
            <a:br>
              <a:rPr lang="en-US" b="1" i="1" dirty="0" smtClean="0"/>
            </a:b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a:t>1971-1980 is the period of fourth generation computer.</a:t>
            </a:r>
          </a:p>
          <a:p>
            <a:pPr fontAlgn="base"/>
            <a:r>
              <a:rPr lang="en-US" dirty="0"/>
              <a:t>This technology is based on Microprocessor.</a:t>
            </a:r>
          </a:p>
          <a:p>
            <a:pPr fontAlgn="base"/>
            <a:r>
              <a:rPr lang="en-US" dirty="0"/>
              <a:t>A microprocessor is used in a computer for any logical and arithmetic function to be performed in any program.</a:t>
            </a:r>
          </a:p>
          <a:p>
            <a:pPr fontAlgn="base"/>
            <a:r>
              <a:rPr lang="en-US" dirty="0"/>
              <a:t>Graphics User Interface (GUI) technology was exploited to offer more comfort to users</a:t>
            </a:r>
            <a:r>
              <a:rPr lang="en-US" dirty="0" smtClean="0"/>
              <a:t>.</a:t>
            </a:r>
          </a:p>
          <a:p>
            <a:pPr fontAlgn="base"/>
            <a:r>
              <a:rPr lang="en-US" b="1" i="1" dirty="0" smtClean="0"/>
              <a:t>Few Examples are:</a:t>
            </a:r>
            <a:endParaRPr lang="en-US" dirty="0" smtClean="0"/>
          </a:p>
          <a:p>
            <a:pPr lvl="1" fontAlgn="base"/>
            <a:r>
              <a:rPr lang="en-US" dirty="0" smtClean="0"/>
              <a:t>IBM 4341</a:t>
            </a:r>
          </a:p>
          <a:p>
            <a:pPr lvl="1" fontAlgn="base"/>
            <a:r>
              <a:rPr lang="en-US" dirty="0" smtClean="0"/>
              <a:t>DEC 10</a:t>
            </a:r>
          </a:p>
          <a:p>
            <a:pPr lvl="1" fontAlgn="base"/>
            <a:r>
              <a:rPr lang="en-US" dirty="0" smtClean="0"/>
              <a:t>STAR 1000</a:t>
            </a:r>
          </a:p>
          <a:p>
            <a:pPr lvl="1" fontAlgn="base"/>
            <a:r>
              <a:rPr lang="en-US" dirty="0" smtClean="0"/>
              <a:t>PUP 11</a:t>
            </a:r>
          </a:p>
          <a:p>
            <a:pPr fontAlgn="base"/>
            <a:endParaRPr lang="en-US" dirty="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
            </a:r>
            <a:br>
              <a:rPr lang="en-US" b="1" i="1" dirty="0"/>
            </a:br>
            <a:r>
              <a:rPr lang="en-US" b="1" i="1" dirty="0" smtClean="0"/>
              <a:t/>
            </a:r>
            <a:br>
              <a:rPr lang="en-US" b="1" i="1"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b="1" i="1" dirty="0" smtClean="0"/>
              <a:t>Advantages</a:t>
            </a:r>
            <a:r>
              <a:rPr lang="en-US" b="1" i="1" dirty="0"/>
              <a:t>:</a:t>
            </a:r>
            <a:endParaRPr lang="en-US" dirty="0"/>
          </a:p>
          <a:p>
            <a:pPr lvl="1" fontAlgn="base"/>
            <a:r>
              <a:rPr lang="en-US" dirty="0"/>
              <a:t>Fastest in computation and size get reduced as compared to the previous generation of computer.</a:t>
            </a:r>
          </a:p>
          <a:p>
            <a:pPr lvl="1" fontAlgn="base"/>
            <a:r>
              <a:rPr lang="en-US" dirty="0"/>
              <a:t>Heat generated is negligible.</a:t>
            </a:r>
          </a:p>
          <a:p>
            <a:pPr lvl="1" fontAlgn="base"/>
            <a:r>
              <a:rPr lang="en-US" dirty="0"/>
              <a:t>Small in size as compared to previous generation computers.</a:t>
            </a:r>
          </a:p>
          <a:p>
            <a:pPr lvl="1" fontAlgn="base"/>
            <a:r>
              <a:rPr lang="en-US" dirty="0"/>
              <a:t>Less maintenance is required.</a:t>
            </a:r>
          </a:p>
          <a:p>
            <a:pPr lvl="1" fontAlgn="base"/>
            <a:r>
              <a:rPr lang="en-US" dirty="0"/>
              <a:t>All types of high-level language can be used in this type of computers.</a:t>
            </a:r>
          </a:p>
          <a:p>
            <a:pPr fontAlgn="base"/>
            <a:r>
              <a:rPr lang="en-US" b="1" i="1" dirty="0"/>
              <a:t>Disadvantages:</a:t>
            </a:r>
            <a:endParaRPr lang="en-US" dirty="0"/>
          </a:p>
          <a:p>
            <a:pPr lvl="1" fontAlgn="base"/>
            <a:r>
              <a:rPr lang="en-US" dirty="0"/>
              <a:t>The Microprocessor design and fabrication are very complex.</a:t>
            </a:r>
          </a:p>
          <a:p>
            <a:pPr lvl="1" fontAlgn="base"/>
            <a:r>
              <a:rPr lang="en-US" dirty="0"/>
              <a:t>Air conditioning is required in many cases due to the presence of ICs.</a:t>
            </a:r>
          </a:p>
          <a:p>
            <a:pPr lvl="1" fontAlgn="base"/>
            <a:r>
              <a:rPr lang="en-US" dirty="0"/>
              <a:t>Advance technology is required to make the ICs.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Fifth Generation </a:t>
            </a:r>
            <a:r>
              <a:rPr lang="en-IN" dirty="0" smtClean="0">
                <a:sym typeface="Wingdings" pitchFamily="2" charset="2"/>
              </a:rPr>
              <a:t>(1980-onward)</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b="1" i="1" dirty="0" smtClean="0"/>
              <a:t>Introduction:</a:t>
            </a:r>
            <a:endParaRPr lang="en-US" dirty="0" smtClean="0"/>
          </a:p>
          <a:p>
            <a:pPr lvl="1" fontAlgn="base"/>
            <a:r>
              <a:rPr lang="en-US" dirty="0" smtClean="0"/>
              <a:t>The </a:t>
            </a:r>
            <a:r>
              <a:rPr lang="en-US" dirty="0"/>
              <a:t>period of the fifth generation in 1980-onwards.</a:t>
            </a:r>
          </a:p>
          <a:p>
            <a:pPr lvl="1" fontAlgn="base"/>
            <a:r>
              <a:rPr lang="en-US" dirty="0"/>
              <a:t>This generation is based on artificial intelligence.</a:t>
            </a:r>
          </a:p>
          <a:p>
            <a:pPr lvl="1" fontAlgn="base"/>
            <a:r>
              <a:rPr lang="en-US" dirty="0"/>
              <a:t>The aim of the fifth generation is to make a device which could respond to natural language input and are capable of learning and self-organization.</a:t>
            </a:r>
          </a:p>
          <a:p>
            <a:pPr lvl="1" fontAlgn="base"/>
            <a:r>
              <a:rPr lang="en-US" dirty="0"/>
              <a:t>This generation is based on ULSI(Ultra Large Scale Integration) technology resulting in the production of microprocessor chips having ten million electronic component.</a:t>
            </a:r>
          </a:p>
          <a:p>
            <a:pPr fontAlgn="base"/>
            <a:r>
              <a:rPr lang="en-US" b="1" i="1" dirty="0"/>
              <a:t>Few Examples are:</a:t>
            </a:r>
            <a:endParaRPr lang="en-US" dirty="0"/>
          </a:p>
          <a:p>
            <a:pPr lvl="1" fontAlgn="base"/>
            <a:r>
              <a:rPr lang="en-US" dirty="0" smtClean="0"/>
              <a:t>Desktop ,Laptop ,</a:t>
            </a:r>
            <a:r>
              <a:rPr lang="en-US" dirty="0" err="1" smtClean="0"/>
              <a:t>NoteBook</a:t>
            </a:r>
            <a:r>
              <a:rPr lang="en-US" dirty="0" smtClean="0"/>
              <a:t>  , </a:t>
            </a:r>
            <a:r>
              <a:rPr lang="en-US" dirty="0" err="1" smtClean="0"/>
              <a:t>UltraBook</a:t>
            </a:r>
            <a:r>
              <a:rPr lang="en-US" dirty="0" smtClean="0"/>
              <a:t> ,   </a:t>
            </a:r>
            <a:r>
              <a:rPr lang="en-US" dirty="0" err="1" smtClean="0"/>
              <a:t>Chromebook</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a:t>
            </a:r>
            <a:endParaRPr lang="en-US" dirty="0"/>
          </a:p>
        </p:txBody>
      </p:sp>
      <p:pic>
        <p:nvPicPr>
          <p:cNvPr id="7" name="Picture 2"/>
          <p:cNvPicPr>
            <a:picLocks noGrp="1" noChangeAspect="1" noChangeArrowheads="1"/>
          </p:cNvPicPr>
          <p:nvPr>
            <p:ph idx="1"/>
          </p:nvPr>
        </p:nvPicPr>
        <p:blipFill>
          <a:blip r:embed="rId2"/>
          <a:srcRect l="25152" t="34093" r="22490" b="32760"/>
          <a:stretch>
            <a:fillRect/>
          </a:stretch>
        </p:blipFill>
        <p:spPr bwMode="auto">
          <a:xfrm>
            <a:off x="1165811" y="2650797"/>
            <a:ext cx="6812378" cy="2424769"/>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FIFTH GENERATION</a:t>
            </a:r>
            <a:endParaRPr lang="en-US" dirty="0"/>
          </a:p>
        </p:txBody>
      </p:sp>
      <p:sp>
        <p:nvSpPr>
          <p:cNvPr id="3" name="Content Placeholder 2"/>
          <p:cNvSpPr>
            <a:spLocks noGrp="1"/>
          </p:cNvSpPr>
          <p:nvPr>
            <p:ph idx="1"/>
          </p:nvPr>
        </p:nvSpPr>
        <p:spPr/>
        <p:txBody>
          <a:bodyPr>
            <a:normAutofit fontScale="62500" lnSpcReduction="20000"/>
          </a:bodyPr>
          <a:lstStyle/>
          <a:p>
            <a:pPr fontAlgn="base"/>
            <a:endParaRPr lang="en-US" sz="4100" dirty="0"/>
          </a:p>
          <a:p>
            <a:pPr lvl="1" fontAlgn="base"/>
            <a:r>
              <a:rPr lang="en-US" sz="4100" b="1" i="1" dirty="0"/>
              <a:t>Advantages:</a:t>
            </a:r>
            <a:endParaRPr lang="en-US" sz="4100" dirty="0"/>
          </a:p>
          <a:p>
            <a:pPr lvl="2" fontAlgn="base"/>
            <a:r>
              <a:rPr lang="en-US" sz="4100" dirty="0"/>
              <a:t>It is more reliable and works faster.</a:t>
            </a:r>
          </a:p>
          <a:p>
            <a:pPr lvl="2" fontAlgn="base"/>
            <a:r>
              <a:rPr lang="en-US" sz="4100" dirty="0"/>
              <a:t>It is available in different sizes and unique features.</a:t>
            </a:r>
          </a:p>
          <a:p>
            <a:pPr lvl="2" fontAlgn="base"/>
            <a:r>
              <a:rPr lang="en-US" sz="4100" dirty="0"/>
              <a:t>It provides computers with more user-friendly interfaces with multimedia features.</a:t>
            </a:r>
          </a:p>
          <a:p>
            <a:pPr lvl="1" fontAlgn="base"/>
            <a:r>
              <a:rPr lang="en-US" sz="4100" b="1" i="1" dirty="0"/>
              <a:t>Disadvantages:</a:t>
            </a:r>
            <a:endParaRPr lang="en-US" sz="4100" dirty="0"/>
          </a:p>
          <a:p>
            <a:pPr lvl="2" fontAlgn="base"/>
            <a:r>
              <a:rPr lang="en-US" sz="4100" dirty="0"/>
              <a:t>They need very low-level languages.</a:t>
            </a:r>
          </a:p>
          <a:p>
            <a:pPr lvl="2" fontAlgn="base"/>
            <a:r>
              <a:rPr lang="en-US" sz="4100" dirty="0"/>
              <a:t>They may make the human brains dull and doomed.</a:t>
            </a:r>
          </a:p>
          <a:p>
            <a:r>
              <a:rPr lang="en-US" dirty="0" smtClean="0"/>
              <a:t/>
            </a:r>
            <a:br>
              <a:rPr lang="en-US" dirty="0" smtClean="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Applications of Computer</a:t>
            </a:r>
            <a:endParaRPr lang="en-US" dirty="0"/>
          </a:p>
        </p:txBody>
      </p:sp>
      <p:sp>
        <p:nvSpPr>
          <p:cNvPr id="3" name="Content Placeholder 2"/>
          <p:cNvSpPr>
            <a:spLocks noGrp="1"/>
          </p:cNvSpPr>
          <p:nvPr>
            <p:ph idx="1"/>
          </p:nvPr>
        </p:nvSpPr>
        <p:spPr/>
        <p:txBody>
          <a:bodyPr>
            <a:normAutofit/>
          </a:bodyPr>
          <a:lstStyle/>
          <a:p>
            <a:r>
              <a:rPr lang="en-US" dirty="0" smtClean="0"/>
              <a:t>Business</a:t>
            </a:r>
          </a:p>
          <a:p>
            <a:r>
              <a:rPr lang="en-US" dirty="0" smtClean="0"/>
              <a:t>Communication</a:t>
            </a:r>
          </a:p>
          <a:p>
            <a:r>
              <a:rPr lang="en-US" dirty="0" smtClean="0"/>
              <a:t>Banking</a:t>
            </a:r>
          </a:p>
          <a:p>
            <a:r>
              <a:rPr lang="en-US" dirty="0" smtClean="0"/>
              <a:t>Education</a:t>
            </a:r>
          </a:p>
          <a:p>
            <a:r>
              <a:rPr lang="en-US" dirty="0" smtClean="0"/>
              <a:t>Healthcare</a:t>
            </a:r>
          </a:p>
          <a:p>
            <a:r>
              <a:rPr lang="en-US" dirty="0" smtClean="0"/>
              <a:t>Military</a:t>
            </a:r>
          </a:p>
          <a:p>
            <a:r>
              <a:rPr lang="en-US" dirty="0" smtClean="0"/>
              <a:t>Government</a:t>
            </a:r>
          </a:p>
          <a:p>
            <a:endParaRPr lang="en-US" dirty="0" smtClean="0"/>
          </a:p>
          <a:p>
            <a:endParaRPr lang="en-US" dirty="0" smtClean="0"/>
          </a:p>
          <a:p>
            <a:endParaRPr lang="en-US" dirty="0" smtClean="0"/>
          </a:p>
          <a:p>
            <a:endParaRPr lang="en-US" dirty="0" smtClean="0"/>
          </a:p>
          <a:p>
            <a:endParaRPr lang="en-US" dirty="0"/>
          </a:p>
          <a:p>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Business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computer has high speed of calculation, diligence, accuracy, reliability, or versatility which has made it an integrated part in all business organizations.</a:t>
            </a:r>
          </a:p>
          <a:p>
            <a:r>
              <a:rPr lang="en-US" dirty="0" smtClean="0"/>
              <a:t>Computer is used in business organizations for −</a:t>
            </a:r>
          </a:p>
          <a:p>
            <a:pPr>
              <a:buNone/>
            </a:pPr>
            <a:r>
              <a:rPr lang="en-US" dirty="0" smtClean="0"/>
              <a:t>Payroll calculations</a:t>
            </a:r>
          </a:p>
          <a:p>
            <a:pPr>
              <a:buNone/>
            </a:pPr>
            <a:r>
              <a:rPr lang="en-US" dirty="0" smtClean="0"/>
              <a:t>Budgeting</a:t>
            </a:r>
          </a:p>
          <a:p>
            <a:pPr>
              <a:buNone/>
            </a:pPr>
            <a:r>
              <a:rPr lang="en-US" dirty="0" smtClean="0"/>
              <a:t>Sales analysis</a:t>
            </a:r>
          </a:p>
          <a:p>
            <a:pPr>
              <a:buNone/>
            </a:pPr>
            <a:r>
              <a:rPr lang="en-US" dirty="0" smtClean="0"/>
              <a:t>Financial forecasting</a:t>
            </a:r>
          </a:p>
          <a:p>
            <a:pPr>
              <a:buNone/>
            </a:pPr>
            <a:r>
              <a:rPr lang="en-US" dirty="0" smtClean="0"/>
              <a:t>Managing employee database</a:t>
            </a:r>
          </a:p>
          <a:p>
            <a:pPr>
              <a:buNone/>
            </a:pPr>
            <a:r>
              <a:rPr lang="en-US" dirty="0" smtClean="0"/>
              <a:t>Maintenance of stocks, etc.</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Communication </a:t>
            </a:r>
            <a:r>
              <a:rPr lang="en-US" dirty="0"/>
              <a:t>is a way to convey a message, an idea, a picture, or speech that is received and understood clearly and correctly by the person for whom it is meant. </a:t>
            </a:r>
            <a:endParaRPr lang="en-US" dirty="0" smtClean="0"/>
          </a:p>
          <a:p>
            <a:r>
              <a:rPr lang="en-US" dirty="0" smtClean="0"/>
              <a:t>Some </a:t>
            </a:r>
            <a:r>
              <a:rPr lang="en-US" dirty="0"/>
              <a:t>main areas in this category are −</a:t>
            </a:r>
          </a:p>
          <a:p>
            <a:pPr>
              <a:buNone/>
            </a:pPr>
            <a:r>
              <a:rPr lang="en-US" dirty="0"/>
              <a:t>E-mail</a:t>
            </a:r>
          </a:p>
          <a:p>
            <a:pPr>
              <a:buNone/>
            </a:pPr>
            <a:r>
              <a:rPr lang="en-US" dirty="0"/>
              <a:t>Chatting</a:t>
            </a:r>
          </a:p>
          <a:p>
            <a:pPr>
              <a:buNone/>
            </a:pPr>
            <a:r>
              <a:rPr lang="en-US" dirty="0"/>
              <a:t>Usenet</a:t>
            </a:r>
          </a:p>
          <a:p>
            <a:pPr>
              <a:buNone/>
            </a:pPr>
            <a:r>
              <a:rPr lang="en-US" dirty="0"/>
              <a:t>FTP</a:t>
            </a:r>
          </a:p>
          <a:p>
            <a:pPr>
              <a:buNone/>
            </a:pPr>
            <a:r>
              <a:rPr lang="en-US" dirty="0"/>
              <a:t>Telnet</a:t>
            </a:r>
          </a:p>
          <a:p>
            <a:pPr>
              <a:buNone/>
            </a:pPr>
            <a:r>
              <a:rPr lang="en-US" dirty="0"/>
              <a:t>Video-conferencing</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Banking</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Today</a:t>
            </a:r>
            <a:r>
              <a:rPr lang="en-US" dirty="0"/>
              <a:t>, banking is almost totally dependent on computers.</a:t>
            </a:r>
          </a:p>
          <a:p>
            <a:r>
              <a:rPr lang="en-US" dirty="0"/>
              <a:t>Banks provide the following facilities −</a:t>
            </a:r>
          </a:p>
          <a:p>
            <a:r>
              <a:rPr lang="en-US" dirty="0"/>
              <a:t>Online accounting facility, which includes checking current balance, making deposits and overdrafts, checking interest charges, shares, and trustee records.</a:t>
            </a:r>
          </a:p>
          <a:p>
            <a:r>
              <a:rPr lang="en-US" dirty="0"/>
              <a:t>ATM machines which are completely automated are making it even easier for customers to deal with banks.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computer helps in providing a lot of facilities in the education system.</a:t>
            </a:r>
          </a:p>
          <a:p>
            <a:r>
              <a:rPr lang="en-US" dirty="0"/>
              <a:t>The computer provides a tool in the education system known as CBE (Computer Based Education).</a:t>
            </a:r>
          </a:p>
          <a:p>
            <a:r>
              <a:rPr lang="en-US" dirty="0"/>
              <a:t>CBE involves control, delivery, and evaluation of learning.</a:t>
            </a:r>
          </a:p>
          <a:p>
            <a:r>
              <a:rPr lang="en-US" dirty="0"/>
              <a:t>Computer education is rapidly increasing the graph of number of computer students.</a:t>
            </a:r>
          </a:p>
          <a:p>
            <a:r>
              <a:rPr lang="en-US" dirty="0"/>
              <a:t>There are a number of methods in which educational institutions can use a computer to educate the students.</a:t>
            </a:r>
          </a:p>
          <a:p>
            <a:r>
              <a:rPr lang="en-US" dirty="0"/>
              <a:t>It is used to prepare a database about performance of a student and analysis is carried out on this basis.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Healthcare</a:t>
            </a:r>
            <a:br>
              <a:rPr lang="en-US" dirty="0" smtClean="0"/>
            </a:br>
            <a:endParaRPr lang="en-US" dirty="0"/>
          </a:p>
        </p:txBody>
      </p:sp>
      <p:sp>
        <p:nvSpPr>
          <p:cNvPr id="3" name="Content Placeholder 2"/>
          <p:cNvSpPr>
            <a:spLocks noGrp="1"/>
          </p:cNvSpPr>
          <p:nvPr>
            <p:ph idx="1"/>
          </p:nvPr>
        </p:nvSpPr>
        <p:spPr/>
        <p:txBody>
          <a:bodyPr/>
          <a:lstStyle/>
          <a:p>
            <a:r>
              <a:rPr lang="en-US" dirty="0" smtClean="0"/>
              <a:t>Computers </a:t>
            </a:r>
            <a:r>
              <a:rPr lang="en-US" dirty="0"/>
              <a:t>have become an important part in hospitals, labs, and dispensaries</a:t>
            </a:r>
            <a:r>
              <a:rPr lang="en-US" dirty="0" smtClean="0"/>
              <a:t>.</a:t>
            </a:r>
          </a:p>
          <a:p>
            <a:r>
              <a:rPr lang="en-US" dirty="0" smtClean="0"/>
              <a:t> </a:t>
            </a:r>
            <a:r>
              <a:rPr lang="en-US" dirty="0"/>
              <a:t>They are being used in hospitals to keep the record of patients and medicines. </a:t>
            </a:r>
            <a:endParaRPr lang="en-US" dirty="0" smtClean="0"/>
          </a:p>
          <a:p>
            <a:r>
              <a:rPr lang="en-US" dirty="0" smtClean="0"/>
              <a:t>It </a:t>
            </a:r>
            <a:r>
              <a:rPr lang="en-US" dirty="0"/>
              <a:t>is also used in scanning and diagnosing different diseases. ECG, EEG, ultrasounds and CT scans, etc. are also done by computerized machines.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Military</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Computers </a:t>
            </a:r>
            <a:r>
              <a:rPr lang="en-US" dirty="0"/>
              <a:t>are largely used in </a:t>
            </a:r>
            <a:r>
              <a:rPr lang="en-US" dirty="0" err="1"/>
              <a:t>defence</a:t>
            </a:r>
            <a:r>
              <a:rPr lang="en-US" dirty="0"/>
              <a:t>. Modern tanks, missiles, weapons, etc. Military also employs computerized control systems</a:t>
            </a:r>
            <a:r>
              <a:rPr lang="en-US" dirty="0" smtClean="0"/>
              <a:t>.</a:t>
            </a:r>
          </a:p>
          <a:p>
            <a:r>
              <a:rPr lang="en-US" dirty="0" smtClean="0"/>
              <a:t> </a:t>
            </a:r>
            <a:r>
              <a:rPr lang="en-US" dirty="0"/>
              <a:t>Some military areas where a computer has been used are −</a:t>
            </a:r>
          </a:p>
          <a:p>
            <a:r>
              <a:rPr lang="en-US" dirty="0"/>
              <a:t>Missile Control</a:t>
            </a:r>
          </a:p>
          <a:p>
            <a:r>
              <a:rPr lang="en-US" dirty="0"/>
              <a:t>Military Communication</a:t>
            </a:r>
          </a:p>
          <a:p>
            <a:r>
              <a:rPr lang="en-US" dirty="0"/>
              <a:t>Military Operation and Planning</a:t>
            </a:r>
          </a:p>
          <a:p>
            <a:r>
              <a:rPr lang="en-US" dirty="0"/>
              <a:t>Smart Weapons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Computers </a:t>
            </a:r>
            <a:r>
              <a:rPr lang="en-US" dirty="0"/>
              <a:t>play an important role in government services. </a:t>
            </a:r>
            <a:endParaRPr lang="en-US" dirty="0" smtClean="0"/>
          </a:p>
          <a:p>
            <a:r>
              <a:rPr lang="en-US" dirty="0" smtClean="0"/>
              <a:t>Some </a:t>
            </a:r>
            <a:r>
              <a:rPr lang="en-US" dirty="0"/>
              <a:t>major fields in this category are −</a:t>
            </a:r>
          </a:p>
          <a:p>
            <a:pPr lvl="1">
              <a:buFont typeface="Wingdings" pitchFamily="2" charset="2"/>
              <a:buChar char="v"/>
            </a:pPr>
            <a:r>
              <a:rPr lang="en-US" dirty="0"/>
              <a:t>Budgets</a:t>
            </a:r>
          </a:p>
          <a:p>
            <a:pPr lvl="1">
              <a:buFont typeface="Wingdings" pitchFamily="2" charset="2"/>
              <a:buChar char="v"/>
            </a:pPr>
            <a:r>
              <a:rPr lang="en-US" dirty="0"/>
              <a:t>Sales tax department</a:t>
            </a:r>
          </a:p>
          <a:p>
            <a:pPr lvl="1">
              <a:buFont typeface="Wingdings" pitchFamily="2" charset="2"/>
              <a:buChar char="v"/>
            </a:pPr>
            <a:r>
              <a:rPr lang="en-US" dirty="0"/>
              <a:t>Income tax department</a:t>
            </a:r>
          </a:p>
          <a:p>
            <a:pPr lvl="1">
              <a:buFont typeface="Wingdings" pitchFamily="2" charset="2"/>
              <a:buChar char="v"/>
            </a:pPr>
            <a:r>
              <a:rPr lang="en-US" dirty="0"/>
              <a:t>Computation of male/female ratio</a:t>
            </a:r>
          </a:p>
          <a:p>
            <a:pPr lvl="1">
              <a:buFont typeface="Wingdings" pitchFamily="2" charset="2"/>
              <a:buChar char="v"/>
            </a:pPr>
            <a:r>
              <a:rPr lang="en-US" dirty="0"/>
              <a:t>Computerization of voters lists</a:t>
            </a:r>
          </a:p>
          <a:p>
            <a:pPr lvl="1">
              <a:buFont typeface="Wingdings" pitchFamily="2" charset="2"/>
              <a:buChar char="v"/>
            </a:pPr>
            <a:r>
              <a:rPr lang="en-US" dirty="0"/>
              <a:t>Computerization of PAN card</a:t>
            </a:r>
          </a:p>
          <a:p>
            <a:pPr lvl="1">
              <a:buFont typeface="Wingdings" pitchFamily="2" charset="2"/>
              <a:buChar char="v"/>
            </a:pPr>
            <a:r>
              <a:rPr lang="en-US" dirty="0"/>
              <a:t>Weather forecasting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Functionalities of a computer:</a:t>
            </a:r>
            <a:br>
              <a:rPr lang="en-US" dirty="0" smtClean="0"/>
            </a:br>
            <a:endParaRPr lang="en-US" dirty="0"/>
          </a:p>
        </p:txBody>
      </p:sp>
      <p:sp>
        <p:nvSpPr>
          <p:cNvPr id="6" name="Content Placeholder 5"/>
          <p:cNvSpPr>
            <a:spLocks noGrp="1"/>
          </p:cNvSpPr>
          <p:nvPr>
            <p:ph idx="1"/>
          </p:nvPr>
        </p:nvSpPr>
        <p:spPr/>
        <p:txBody>
          <a:bodyPr>
            <a:normAutofit/>
          </a:bodyPr>
          <a:lstStyle/>
          <a:p>
            <a:r>
              <a:rPr lang="en-IN" dirty="0" smtClean="0"/>
              <a:t>Takes data as input</a:t>
            </a:r>
          </a:p>
          <a:p>
            <a:r>
              <a:rPr lang="en-IN" dirty="0" smtClean="0"/>
              <a:t>Stores data in memory and use them when required</a:t>
            </a:r>
          </a:p>
          <a:p>
            <a:r>
              <a:rPr lang="en-IN" dirty="0" smtClean="0"/>
              <a:t>Process the data and convert into useful information</a:t>
            </a:r>
          </a:p>
          <a:p>
            <a:r>
              <a:rPr lang="en-IN" dirty="0" smtClean="0"/>
              <a:t>Generates the output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Computer</a:t>
            </a:r>
            <a:endParaRPr lang="en-US" dirty="0"/>
          </a:p>
        </p:txBody>
      </p:sp>
      <p:sp>
        <p:nvSpPr>
          <p:cNvPr id="3" name="Content Placeholder 2"/>
          <p:cNvSpPr>
            <a:spLocks noGrp="1"/>
          </p:cNvSpPr>
          <p:nvPr>
            <p:ph idx="1"/>
          </p:nvPr>
        </p:nvSpPr>
        <p:spPr/>
        <p:txBody>
          <a:bodyPr>
            <a:normAutofit/>
          </a:bodyPr>
          <a:lstStyle/>
          <a:p>
            <a:r>
              <a:rPr lang="en-US" dirty="0" smtClean="0"/>
              <a:t>Speed</a:t>
            </a:r>
          </a:p>
          <a:p>
            <a:r>
              <a:rPr lang="en-US" dirty="0" smtClean="0"/>
              <a:t>Accuracy</a:t>
            </a:r>
            <a:endParaRPr lang="en-US" dirty="0"/>
          </a:p>
          <a:p>
            <a:r>
              <a:rPr lang="en-US" dirty="0" smtClean="0"/>
              <a:t> diligence</a:t>
            </a:r>
          </a:p>
          <a:p>
            <a:r>
              <a:rPr lang="en-US" dirty="0" smtClean="0"/>
              <a:t>storage capability </a:t>
            </a:r>
          </a:p>
          <a:p>
            <a:r>
              <a:rPr lang="en-US" dirty="0" smtClean="0"/>
              <a:t>Versatility</a:t>
            </a:r>
          </a:p>
          <a:p>
            <a:r>
              <a:rPr lang="en-US" dirty="0" smtClean="0"/>
              <a:t>Reliability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brief overview of these characteristics are</a:t>
            </a:r>
            <a:endParaRPr lang="en-US" dirty="0"/>
          </a:p>
        </p:txBody>
      </p:sp>
      <p:sp>
        <p:nvSpPr>
          <p:cNvPr id="3" name="Content Placeholder 2"/>
          <p:cNvSpPr>
            <a:spLocks noGrp="1"/>
          </p:cNvSpPr>
          <p:nvPr>
            <p:ph idx="1"/>
          </p:nvPr>
        </p:nvSpPr>
        <p:spPr/>
        <p:txBody>
          <a:bodyPr>
            <a:normAutofit fontScale="85000" lnSpcReduction="10000"/>
          </a:bodyPr>
          <a:lstStyle/>
          <a:p>
            <a:r>
              <a:rPr lang="en-US" sz="3300" b="1" dirty="0" smtClean="0"/>
              <a:t> Speed:</a:t>
            </a:r>
          </a:p>
          <a:p>
            <a:r>
              <a:rPr lang="en-US" dirty="0" smtClean="0"/>
              <a:t> The computer can process data very fast, at the rate of millions of instructions per second.</a:t>
            </a:r>
          </a:p>
          <a:p>
            <a:r>
              <a:rPr lang="en-US" dirty="0" smtClean="0"/>
              <a:t> Some calculations that would have taken hours and days to complete otherwise, can be completed in a few seconds using the computer. </a:t>
            </a:r>
          </a:p>
          <a:p>
            <a:r>
              <a:rPr lang="en-US" dirty="0" smtClean="0"/>
              <a:t>For example, calculation and generation of salary slips of thousands of employees of an organization, weather forecasting that requires analysis of a large amount of data related to temperature, pressure and humidity of various places, etc.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Accuracy</a:t>
            </a:r>
            <a:br>
              <a:rPr lang="en-US" b="1" dirty="0" smtClean="0"/>
            </a:br>
            <a:endParaRPr lang="en-US" dirty="0"/>
          </a:p>
        </p:txBody>
      </p:sp>
      <p:sp>
        <p:nvSpPr>
          <p:cNvPr id="3" name="Content Placeholder 2"/>
          <p:cNvSpPr>
            <a:spLocks noGrp="1"/>
          </p:cNvSpPr>
          <p:nvPr>
            <p:ph idx="1"/>
          </p:nvPr>
        </p:nvSpPr>
        <p:spPr/>
        <p:txBody>
          <a:bodyPr/>
          <a:lstStyle/>
          <a:p>
            <a:r>
              <a:rPr lang="en-US" dirty="0" smtClean="0"/>
              <a:t>Computer provides a high degree of accuracy. </a:t>
            </a:r>
          </a:p>
          <a:p>
            <a:r>
              <a:rPr lang="en-US" dirty="0" smtClean="0"/>
              <a:t>For example, the computer can accurately give the result of division of any two numbers up to 10 decimal places.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Capability</a:t>
            </a:r>
            <a:endParaRPr lang="en-US" dirty="0"/>
          </a:p>
        </p:txBody>
      </p:sp>
      <p:sp>
        <p:nvSpPr>
          <p:cNvPr id="3" name="Content Placeholder 2"/>
          <p:cNvSpPr>
            <a:spLocks noGrp="1"/>
          </p:cNvSpPr>
          <p:nvPr>
            <p:ph idx="1"/>
          </p:nvPr>
        </p:nvSpPr>
        <p:spPr/>
        <p:txBody>
          <a:bodyPr>
            <a:normAutofit/>
          </a:bodyPr>
          <a:lstStyle/>
          <a:p>
            <a:r>
              <a:rPr lang="en-US" dirty="0" smtClean="0"/>
              <a:t> Large volumes of data and information can be stored in the computer and also retrieved whenever required. </a:t>
            </a:r>
          </a:p>
          <a:p>
            <a:r>
              <a:rPr lang="en-US" dirty="0" smtClean="0"/>
              <a:t>A limited amount of data can be stored, temporarily, in the primary memory. </a:t>
            </a:r>
          </a:p>
          <a:p>
            <a:r>
              <a:rPr lang="en-US" dirty="0" smtClean="0"/>
              <a:t>Secondary storage devices like floppy disk and compact disk can store a large amount of data permanently.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Diligence</a:t>
            </a:r>
            <a:endParaRPr lang="en-US" dirty="0"/>
          </a:p>
        </p:txBody>
      </p:sp>
      <p:sp>
        <p:nvSpPr>
          <p:cNvPr id="3" name="Content Placeholder 2"/>
          <p:cNvSpPr>
            <a:spLocks noGrp="1"/>
          </p:cNvSpPr>
          <p:nvPr>
            <p:ph idx="1"/>
          </p:nvPr>
        </p:nvSpPr>
        <p:spPr/>
        <p:txBody>
          <a:bodyPr>
            <a:normAutofit/>
          </a:bodyPr>
          <a:lstStyle/>
          <a:p>
            <a:r>
              <a:rPr lang="en-US" dirty="0" smtClean="0"/>
              <a:t> When used for a longer period of time, the computer does not get tired or fatigued.</a:t>
            </a:r>
          </a:p>
          <a:p>
            <a:r>
              <a:rPr lang="en-US" dirty="0" smtClean="0"/>
              <a:t> It can perform long and complex calculations with the same speed and accuracy from the start till the end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1735</Words>
  <Application>Microsoft Office PowerPoint</Application>
  <PresentationFormat>On-screen Show (4:3)</PresentationFormat>
  <Paragraphs>255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Fundamentals of Information Technology</vt:lpstr>
      <vt:lpstr>Computer</vt:lpstr>
      <vt:lpstr>Computer</vt:lpstr>
      <vt:lpstr>Functionalities of a computer: </vt:lpstr>
      <vt:lpstr>Characteristics of Computer</vt:lpstr>
      <vt:lpstr>A brief overview of these characteristics are</vt:lpstr>
      <vt:lpstr> Accuracy </vt:lpstr>
      <vt:lpstr>Storage Capability</vt:lpstr>
      <vt:lpstr>Diligence</vt:lpstr>
      <vt:lpstr>Versatility </vt:lpstr>
      <vt:lpstr>Reliability</vt:lpstr>
      <vt:lpstr>Advantages of Using Computer </vt:lpstr>
      <vt:lpstr> Limitations  of computer</vt:lpstr>
      <vt:lpstr>Types of computers</vt:lpstr>
      <vt:lpstr>Super computers : </vt:lpstr>
      <vt:lpstr>Slide 16</vt:lpstr>
      <vt:lpstr>Mainframe computers :</vt:lpstr>
      <vt:lpstr>Mini computers </vt:lpstr>
      <vt:lpstr>Micro computers :</vt:lpstr>
      <vt:lpstr>Generations of Computer</vt:lpstr>
      <vt:lpstr> First Generation: Vacuum Tubes  (1940-1956) </vt:lpstr>
      <vt:lpstr>Slide 22</vt:lpstr>
      <vt:lpstr>Second Generation: Transistors  (1959-1965)</vt:lpstr>
      <vt:lpstr>Slide 24</vt:lpstr>
      <vt:lpstr> Third Generation: Integrated Circuits  (1965-1971) </vt:lpstr>
      <vt:lpstr>Slide 26</vt:lpstr>
      <vt:lpstr>Fourth Generation:  Microprocessors (1971-1980) </vt:lpstr>
      <vt:lpstr>    </vt:lpstr>
      <vt:lpstr>Fifth Generation (1980-onward)</vt:lpstr>
      <vt:lpstr>FIFTH GENERATION</vt:lpstr>
      <vt:lpstr>Applications of Computer</vt:lpstr>
      <vt:lpstr>Business</vt:lpstr>
      <vt:lpstr>Communication </vt:lpstr>
      <vt:lpstr>Banking </vt:lpstr>
      <vt:lpstr>Education </vt:lpstr>
      <vt:lpstr>Healthcare </vt:lpstr>
      <vt:lpstr>Military </vt:lpstr>
      <vt:lpstr>Government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Information Technology</dc:title>
  <dc:creator>Windows User</dc:creator>
  <cp:lastModifiedBy>SHK</cp:lastModifiedBy>
  <cp:revision>18</cp:revision>
  <dcterms:created xsi:type="dcterms:W3CDTF">2020-03-18T23:02:40Z</dcterms:created>
  <dcterms:modified xsi:type="dcterms:W3CDTF">2021-03-26T05:04:55Z</dcterms:modified>
</cp:coreProperties>
</file>